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443" r:id="rId5"/>
    <p:sldId id="444" r:id="rId6"/>
    <p:sldId id="445" r:id="rId7"/>
  </p:sldIdLst>
  <p:sldSz cx="12192000" cy="6858000"/>
  <p:notesSz cx="6858000" cy="9144000"/>
  <p:embeddedFontLst>
    <p:embeddedFont>
      <p:font typeface="Avenir Next LT Pro" panose="020B0504020202020204" pitchFamily="34" charset="0"/>
      <p:regular r:id="rId10"/>
      <p:bold r:id="rId11"/>
      <p:italic r:id="rId12"/>
      <p:boldItalic r:id="rId13"/>
    </p:embeddedFont>
    <p:embeddedFont>
      <p:font typeface="Avenir Next LT Pro Demi" panose="020B0704020202020204" pitchFamily="34" charset="0"/>
      <p:bold r:id="rId14"/>
      <p:boldItalic r:id="rId15"/>
    </p:embeddedFont>
    <p:embeddedFont>
      <p:font typeface="Mercury Display" pitchFamily="50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9"/>
    <p:restoredTop sz="81156"/>
  </p:normalViewPr>
  <p:slideViewPr>
    <p:cSldViewPr snapToGrid="0" showGuides="1">
      <p:cViewPr varScale="1">
        <p:scale>
          <a:sx n="71" d="100"/>
          <a:sy n="71" d="100"/>
        </p:scale>
        <p:origin x="435" y="51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nonez" userId="3a8a96b2-8c87-4801-8e37-2bf309ab50f5" providerId="ADAL" clId="{69FF5321-2604-457B-BB50-3163EF6D5491}"/>
    <pc:docChg chg="custSel modSld">
      <pc:chgData name="David Quinonez" userId="3a8a96b2-8c87-4801-8e37-2bf309ab50f5" providerId="ADAL" clId="{69FF5321-2604-457B-BB50-3163EF6D5491}" dt="2024-07-31T21:07:46.104" v="760" actId="20577"/>
      <pc:docMkLst>
        <pc:docMk/>
      </pc:docMkLst>
      <pc:sldChg chg="modSp mod">
        <pc:chgData name="David Quinonez" userId="3a8a96b2-8c87-4801-8e37-2bf309ab50f5" providerId="ADAL" clId="{69FF5321-2604-457B-BB50-3163EF6D5491}" dt="2024-07-31T21:07:35.537" v="752" actId="20577"/>
        <pc:sldMkLst>
          <pc:docMk/>
          <pc:sldMk cId="4011858085" sldId="443"/>
        </pc:sldMkLst>
        <pc:spChg chg="mod">
          <ac:chgData name="David Quinonez" userId="3a8a96b2-8c87-4801-8e37-2bf309ab50f5" providerId="ADAL" clId="{69FF5321-2604-457B-BB50-3163EF6D5491}" dt="2024-07-30T18:31:53.217" v="734" actId="20577"/>
          <ac:spMkLst>
            <pc:docMk/>
            <pc:sldMk cId="4011858085" sldId="443"/>
            <ac:spMk id="8" creationId="{E308A731-9170-AFE2-A634-96488BF0CB65}"/>
          </ac:spMkLst>
        </pc:spChg>
        <pc:spChg chg="mod">
          <ac:chgData name="David Quinonez" userId="3a8a96b2-8c87-4801-8e37-2bf309ab50f5" providerId="ADAL" clId="{69FF5321-2604-457B-BB50-3163EF6D5491}" dt="2024-07-31T21:07:35.537" v="752" actId="20577"/>
          <ac:spMkLst>
            <pc:docMk/>
            <pc:sldMk cId="4011858085" sldId="443"/>
            <ac:spMk id="25" creationId="{0493F3E1-73D2-A8EB-2032-61E0002D9A87}"/>
          </ac:spMkLst>
        </pc:spChg>
      </pc:sldChg>
      <pc:sldChg chg="modSp mod">
        <pc:chgData name="David Quinonez" userId="3a8a96b2-8c87-4801-8e37-2bf309ab50f5" providerId="ADAL" clId="{69FF5321-2604-457B-BB50-3163EF6D5491}" dt="2024-07-31T21:07:46.104" v="760" actId="20577"/>
        <pc:sldMkLst>
          <pc:docMk/>
          <pc:sldMk cId="3885997924" sldId="445"/>
        </pc:sldMkLst>
        <pc:spChg chg="mod">
          <ac:chgData name="David Quinonez" userId="3a8a96b2-8c87-4801-8e37-2bf309ab50f5" providerId="ADAL" clId="{69FF5321-2604-457B-BB50-3163EF6D5491}" dt="2024-07-30T18:32:08.762" v="743" actId="14100"/>
          <ac:spMkLst>
            <pc:docMk/>
            <pc:sldMk cId="3885997924" sldId="445"/>
            <ac:spMk id="3" creationId="{ABF7BFF8-CBBE-299D-16E8-7D8A7447D022}"/>
          </ac:spMkLst>
        </pc:spChg>
        <pc:spChg chg="mod">
          <ac:chgData name="David Quinonez" userId="3a8a96b2-8c87-4801-8e37-2bf309ab50f5" providerId="ADAL" clId="{69FF5321-2604-457B-BB50-3163EF6D5491}" dt="2024-07-31T21:07:46.104" v="760" actId="20577"/>
          <ac:spMkLst>
            <pc:docMk/>
            <pc:sldMk cId="3885997924" sldId="445"/>
            <ac:spMk id="25" creationId="{0493F3E1-73D2-A8EB-2032-61E0002D9A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2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3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7/30/2024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253C0A-5424-7E0B-3923-DD7AC10F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197" y="389959"/>
            <a:ext cx="1458982" cy="14589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David Quinonez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Consultant - Acceleration</a:t>
            </a:r>
          </a:p>
          <a:p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186338"/>
            <a:ext cx="332422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Education</a:t>
            </a:r>
          </a:p>
          <a:p>
            <a:r>
              <a:rPr lang="en-US" sz="1100" dirty="0"/>
              <a:t>BS Biology - University of Texas at Arlington</a:t>
            </a:r>
            <a:endParaRPr lang="en-US" sz="1100" i="0" dirty="0">
              <a:solidFill>
                <a:schemeClr val="tx2"/>
              </a:solidFill>
              <a:latin typeface="+mj-lt"/>
            </a:endParaRPr>
          </a:p>
          <a:p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/>
              <a:t>Analysis, Business Development, CRM, Data Analysis, Data Collection, Portfolio Management,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35912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 |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alesForce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SmartSheets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| </a:t>
            </a:r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PowerBI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384636"/>
            <a:ext cx="33242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Next LT Pro Demi" panose="020B0704020202020204" pitchFamily="34" charset="0"/>
              </a:rPr>
              <a:t>David joined The Bridge in October 2023. He</a:t>
            </a:r>
            <a:r>
              <a:rPr lang="en-US" sz="1400" dirty="0">
                <a:solidFill>
                  <a:schemeClr val="tx2"/>
                </a:solidFill>
                <a:latin typeface="Avenir Next LT Pro Demi" panose="020B0704020202020204" pitchFamily="34" charset="0"/>
              </a:rPr>
              <a:t> brings 10 years of experience in business operations, data analytics, and program management. </a:t>
            </a:r>
          </a:p>
          <a:p>
            <a:endParaRPr lang="en-US" sz="1400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3928711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David.Quinonez</a:t>
            </a:r>
            <a:r>
              <a:rPr lang="en-US" sz="11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</a:t>
            </a:r>
            <a:r>
              <a:rPr lang="en-US" sz="1100" dirty="0"/>
              <a:t>817) 368-1709</a:t>
            </a:r>
            <a:endParaRPr lang="en-US" sz="1100" b="0" i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DFW, Texas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833920"/>
            <a:ext cx="6684961" cy="372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242834"/>
                </a:solidFill>
                <a:latin typeface="Avenir Next LT Pro Demi"/>
              </a:rPr>
              <a:t>Business Analyst/Data Operations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Analyzed key aspects of business to evaluate factors driving results, summarized key data points into Client Presentations to discuss and advise successful next steps with the client.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Procure Quarterly, Monthly, and Daily reports on company financial metrics through Excel Dashboards to Executives and advise successes as well as strategize areas of improvement.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Manage three team members with daily duties to capture progress and achieve assigned Key Performance Indicators and support their career growth.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Initiated new processes through platforms such as Salesforce, </a:t>
            </a:r>
            <a:r>
              <a:rPr lang="en-US" sz="1100" dirty="0" err="1"/>
              <a:t>Smartsheets</a:t>
            </a:r>
            <a:r>
              <a:rPr lang="en-US" sz="1100" dirty="0"/>
              <a:t>, etc. and integrating into systems for more efficient visibility to team KPI performance and Business Analytics.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Business Development Manager</a:t>
            </a:r>
            <a:endParaRPr lang="en-US" sz="1100" i="0" dirty="0">
              <a:solidFill>
                <a:schemeClr val="tx2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Developed business pipeline from the ground up with cost effective solutions to meet client's business objectives within budget totaling over $100k in first year and $500k the second year and awarded 8 national brand businesses through successful RFP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Managed a diverse portfolio supporting the client through full project life cycle (initial inquiry to test report delivery), specializing in all business lines (Hardlines, </a:t>
            </a:r>
            <a:r>
              <a:rPr lang="en-US" sz="1100" dirty="0" err="1"/>
              <a:t>Softlines</a:t>
            </a:r>
            <a:r>
              <a:rPr lang="en-US" sz="1100" dirty="0"/>
              <a:t>, etc.)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Support client with knowledge of regulations and test standards, intelligently utilize internal technical resources to provide best support to win and retain business and collaborate with customer service/project management to serve client.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Knowledgeable to review products (Food Contact, Medical Devices, and Cosmetics) and navigate through the FDA 21 CFR as well as other regulatory agencies (German </a:t>
            </a:r>
            <a:r>
              <a:rPr lang="en-US" sz="1100" dirty="0" err="1"/>
              <a:t>BfR</a:t>
            </a:r>
            <a:r>
              <a:rPr lang="en-US" sz="1100" dirty="0"/>
              <a:t> and EU 10/2011) and diagnose the proper testing to meet compliance within each agency.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401185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C5AE42-E8EC-B738-470B-FF465878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08" y="5019497"/>
            <a:ext cx="438912" cy="4389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EEB601-8A0D-DD02-7B6E-10AC389A8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6" y="1132371"/>
            <a:ext cx="2780147" cy="27801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David Quinonez</a:t>
            </a:r>
          </a:p>
          <a:p>
            <a:r>
              <a:rPr lang="en-US" sz="2600" dirty="0">
                <a:solidFill>
                  <a:schemeClr val="tx2"/>
                </a:solidFill>
              </a:rPr>
              <a:t>Consultant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i="0" dirty="0">
                <a:solidFill>
                  <a:schemeClr val="tx2"/>
                </a:solidFill>
                <a:latin typeface="Avenir Next LT Pro Demi" panose="020B0704020202020204" pitchFamily="34" charset="0"/>
              </a:rPr>
              <a:t>David joined The Bridge in October 2023. He</a:t>
            </a:r>
            <a:r>
              <a:rPr lang="en-US" sz="2800" dirty="0">
                <a:solidFill>
                  <a:schemeClr val="tx2"/>
                </a:solidFill>
                <a:latin typeface="Avenir Next LT Pro Demi" panose="020B0704020202020204" pitchFamily="34" charset="0"/>
              </a:rPr>
              <a:t> brings 10 years of experience in business operations, data analytics, and Client Relationship/Program Management.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David.Quinonez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dirty="0"/>
              <a:t>(817) 368-1709</a:t>
            </a:r>
            <a:endParaRPr lang="en-US" sz="1200" b="0" i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DFW, Texas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</p:spTree>
    <p:extLst>
      <p:ext uri="{BB962C8B-B14F-4D97-AF65-F5344CB8AC3E}">
        <p14:creationId xmlns:p14="http://schemas.microsoft.com/office/powerpoint/2010/main" val="258720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90774-892B-5DF8-73B1-AFC3920A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94" y="387334"/>
            <a:ext cx="810184" cy="8101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David Quinonez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Consultant — Acceleration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 |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12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alesForce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SmartSheets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| </a:t>
            </a:r>
            <a:r>
              <a:rPr lang="en-US" sz="12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PowerBI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372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242834"/>
                </a:solidFill>
                <a:latin typeface="Avenir Next LT Pro Demi"/>
              </a:rPr>
              <a:t>Business Analyst/Data Operations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Analyzed key aspects of business to evaluate factors driving results, summarized key data points into Client Presentations to discuss and advise successful next steps with the client.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Procure Quarterly, Monthly, and Daily reports on company financial metrics through Excel Dashboards to Executives and advise successes as well as strategize areas of improvement.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Manage three team members with daily duties to capture progress and achieve assigned Key Performance Indicators and support their career growth.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Initiated new processes through platforms such as Salesforce, </a:t>
            </a:r>
            <a:r>
              <a:rPr lang="en-US" sz="1100" dirty="0" err="1"/>
              <a:t>Smartsheets</a:t>
            </a:r>
            <a:r>
              <a:rPr lang="en-US" sz="1100" dirty="0"/>
              <a:t>, etc. and integrating into systems for more efficient visibility to team KPI performance and Business Analytics.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Business Development Manager</a:t>
            </a:r>
            <a:endParaRPr lang="en-US" sz="1100" i="0" dirty="0">
              <a:solidFill>
                <a:schemeClr val="tx2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Developed business pipeline from the ground up with cost effective solutions to meet client's business objectives within budget totaling over $100k in first year and $500k the second year and awarded 8 national brand businesses through successful RFP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Managed a diverse portfolio supporting the client through full project life cycle (initial inquiry to test report delivery), specializing in all business lines (Hardlines, </a:t>
            </a:r>
            <a:r>
              <a:rPr lang="en-US" sz="1100" dirty="0" err="1"/>
              <a:t>Softlines</a:t>
            </a:r>
            <a:r>
              <a:rPr lang="en-US" sz="1100" dirty="0"/>
              <a:t>, etc.)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Support client with knowledge of regulations and test standards, intelligently utilize internal technical resources to provide best support to win and retain business and collaborate with customer service/project management to serve client.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Knowledgeable to review products (Food Contact, Medical Devices, and Cosmetics) and navigate through the FDA 21 CFR as well as other regulatory agencies (German </a:t>
            </a:r>
            <a:r>
              <a:rPr lang="en-US" sz="1100" dirty="0" err="1"/>
              <a:t>BfR</a:t>
            </a:r>
            <a:r>
              <a:rPr lang="en-US" sz="1100" dirty="0"/>
              <a:t> and EU 10/2011) and diagnose the proper testing to meet compliance within each agency.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2" y="408201"/>
            <a:ext cx="2424229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David.Quinonez@thebridge.com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</a:t>
            </a:r>
            <a:r>
              <a:rPr lang="en-US" sz="1200" dirty="0"/>
              <a:t>817)</a:t>
            </a:r>
            <a:r>
              <a:rPr lang="en-US" sz="1200" b="0" i="0" dirty="0"/>
              <a:t> 368-1709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DFW, Texas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7BFF8-CBBE-299D-16E8-7D8A7447D022}"/>
              </a:ext>
            </a:extLst>
          </p:cNvPr>
          <p:cNvSpPr txBox="1"/>
          <p:nvPr/>
        </p:nvSpPr>
        <p:spPr>
          <a:xfrm>
            <a:off x="1146175" y="1914630"/>
            <a:ext cx="2901389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Education</a:t>
            </a:r>
          </a:p>
          <a:p>
            <a:r>
              <a:rPr lang="en-US" sz="1100" dirty="0"/>
              <a:t>BS Biology – University of Texas at Arlington</a:t>
            </a:r>
            <a:endParaRPr lang="en-US" sz="1100" i="0" dirty="0">
              <a:solidFill>
                <a:schemeClr val="tx2"/>
              </a:solidFill>
              <a:latin typeface="+mj-lt"/>
            </a:endParaRPr>
          </a:p>
          <a:p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/>
              <a:t>Analysis, Business Development, CRM, Data Analysis, Data Collection, Portfolio Management, SQL</a:t>
            </a:r>
          </a:p>
        </p:txBody>
      </p:sp>
    </p:spTree>
    <p:extLst>
      <p:ext uri="{BB962C8B-B14F-4D97-AF65-F5344CB8AC3E}">
        <p14:creationId xmlns:p14="http://schemas.microsoft.com/office/powerpoint/2010/main" val="3885997924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BFBDE190-8ABB-4929-857F-AF569666B727}"/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6851C3-F873-4A96-B5BC-7136D9E58DCC}">
  <ds:schemaRefs>
    <ds:schemaRef ds:uri="http://schemas.microsoft.com/office/2006/documentManagement/types"/>
    <ds:schemaRef ds:uri="a6522676-9d5d-4c93-bc87-501c8cb86033"/>
    <ds:schemaRef ds:uri="http://schemas.microsoft.com/office/infopath/2007/PartnerControls"/>
    <ds:schemaRef ds:uri="bb4d6d32-6586-43b9-b010-b256dfc7033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26320</TotalTime>
  <Words>748</Words>
  <Application>Microsoft Office PowerPoint</Application>
  <PresentationFormat>Widescreen</PresentationFormat>
  <Paragraphs>67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Avenir Black</vt:lpstr>
      <vt:lpstr>Arial</vt:lpstr>
      <vt:lpstr>Calibri</vt:lpstr>
      <vt:lpstr>Avenir Next LT Pro Demi</vt:lpstr>
      <vt:lpstr>Avenir Book</vt:lpstr>
      <vt:lpstr>Mercury Display</vt:lpstr>
      <vt:lpstr>Avenir Next LT Pro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David Quinonez</cp:lastModifiedBy>
  <cp:revision>91</cp:revision>
  <dcterms:created xsi:type="dcterms:W3CDTF">2023-12-12T06:48:12Z</dcterms:created>
  <dcterms:modified xsi:type="dcterms:W3CDTF">2024-07-31T21:08:07Z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